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5" r:id="rId2"/>
    <p:sldId id="286" r:id="rId3"/>
    <p:sldId id="276" r:id="rId4"/>
    <p:sldId id="288" r:id="rId5"/>
    <p:sldId id="289" r:id="rId6"/>
    <p:sldId id="270" r:id="rId7"/>
    <p:sldId id="287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29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77" autoAdjust="0"/>
    <p:restoredTop sz="94660"/>
  </p:normalViewPr>
  <p:slideViewPr>
    <p:cSldViewPr>
      <p:cViewPr varScale="1">
        <p:scale>
          <a:sx n="55" d="100"/>
          <a:sy n="55" d="100"/>
        </p:scale>
        <p:origin x="194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895D-D788-4B08-93B3-B78EFB535739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2714-8A85-4045-9756-8E58AB7B7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13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2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11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12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13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14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5EDC-EE55-7B0D-4411-1599DA166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C72FF3-116D-D74B-7875-AAD3DD0434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15</a:t>
            </a:fld>
            <a:endParaRPr lang="en-US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1D04FA7F-1266-37CE-4697-7FA22A9642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39B0A811-45CE-336C-F362-4DC84616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2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3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BCE0-6B08-775E-D390-705BD585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03FD40E-04B9-FD83-0D9E-A5FCB173F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4</a:t>
            </a:fld>
            <a:endParaRPr lang="en-US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B0E31316-A6D3-E8B7-6ED2-CBACE34228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1A6A790B-1359-E542-0EAE-2AD3E0E5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8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79525-4378-AA1B-8237-C76F1F71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DF1C118-5ED9-EB5E-65E7-2F48E1032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5</a:t>
            </a:fld>
            <a:endParaRPr lang="en-US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69CAC10E-0CA2-6BA7-779F-43C782E2C1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64D6F81F-8A88-439F-6C25-B56BF457E1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8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6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A307F-886F-85AD-D1B2-E2588A84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9B0C99-26BC-60E4-AFD7-D95386D736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7</a:t>
            </a:fld>
            <a:endParaRPr lang="en-US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5DF1CB29-00E1-E73E-8291-0313EA061E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C2965E77-B3DD-B335-3A84-DD82AE830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8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9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CB7F0-34A5-4C70-97E9-77E6D8EC06C7}" type="slidenum">
              <a:rPr lang="en-US"/>
              <a:pPr/>
              <a:t>10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08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67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08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56" y="0"/>
            <a:ext cx="9147855" cy="548680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54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064"/>
            <a:ext cx="395064" cy="365125"/>
          </a:xfrm>
        </p:spPr>
        <p:txBody>
          <a:bodyPr/>
          <a:lstStyle>
            <a:lvl1pPr algn="ctr">
              <a:defRPr/>
            </a:lvl1pPr>
          </a:lstStyle>
          <a:p>
            <a:fld id="{08FC1071-F2DF-4CA9-AA63-FF97A16BD7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53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39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1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91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77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85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85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27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9676" y="8721"/>
            <a:ext cx="9163676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20688"/>
            <a:ext cx="9144000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1071-F2DF-4CA9-AA63-FF97A16BD7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64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IN" sz="28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7449"/>
            <a:ext cx="9144000" cy="1080120"/>
          </a:xfrm>
        </p:spPr>
        <p:txBody>
          <a:bodyPr>
            <a:normAutofit fontScale="90000"/>
          </a:bodyPr>
          <a:lstStyle/>
          <a:p>
            <a:pPr fontAlgn="base">
              <a:spcAft>
                <a:spcPct val="0"/>
              </a:spcAft>
            </a:pPr>
            <a:r>
              <a:rPr lang="en-US" sz="2700" dirty="0">
                <a:ea typeface="Droid Sans Fallback"/>
                <a:cs typeface="Times New Roman" pitchFamily="18" charset="0"/>
              </a:rPr>
              <a:t>Student Performance Prediction</a:t>
            </a:r>
            <a:br>
              <a:rPr lang="en-US" sz="2000" dirty="0">
                <a:ea typeface="Droid Sans Fallback"/>
                <a:cs typeface="Times New Roman" pitchFamily="18" charset="0"/>
              </a:rPr>
            </a:br>
            <a:r>
              <a:rPr lang="en-US" sz="2400" dirty="0">
                <a:ea typeface="Droid Sans Fallback"/>
                <a:cs typeface="Times New Roman" pitchFamily="18" charset="0"/>
              </a:rPr>
              <a:t>Project Synopsis Presentation </a:t>
            </a:r>
            <a:br>
              <a:rPr lang="en-US" sz="2400" dirty="0">
                <a:ea typeface="Droid Sans Fallback"/>
                <a:cs typeface="Times New Roman" pitchFamily="18" charset="0"/>
              </a:rPr>
            </a:br>
            <a:r>
              <a:rPr lang="en-US" sz="2000" dirty="0">
                <a:solidFill>
                  <a:srgbClr val="0033CC"/>
                </a:solidFill>
                <a:latin typeface="Calibri" pitchFamily="34" charset="0"/>
                <a:ea typeface="Droid Sans Fallback"/>
                <a:cs typeface="Times New Roman" pitchFamily="18" charset="0"/>
              </a:rPr>
              <a:t>Date: 12/04/2025</a:t>
            </a:r>
            <a:endParaRPr lang="en-IN" sz="2000" dirty="0"/>
          </a:p>
        </p:txBody>
      </p:sp>
      <p:sp>
        <p:nvSpPr>
          <p:cNvPr id="5" name="Rectangle 4"/>
          <p:cNvSpPr/>
          <p:nvPr/>
        </p:nvSpPr>
        <p:spPr>
          <a:xfrm>
            <a:off x="2323783" y="1585264"/>
            <a:ext cx="4968552" cy="14401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861224" y="612242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 pitchFamily="34" charset="0"/>
                <a:ea typeface="Droid Sans Fallback"/>
                <a:cs typeface="Calibri" pitchFamily="34" charset="0"/>
              </a:rPr>
              <a:t>FACULTY OF ENGINEERING &amp; COMPUTING SCIENCES</a:t>
            </a:r>
            <a:endParaRPr lang="en-US" sz="700" dirty="0">
              <a:latin typeface="Arial" pitchFamily="34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 pitchFamily="34" charset="0"/>
                <a:ea typeface="Droid Sans Fallback"/>
                <a:cs typeface="Calibri" pitchFamily="34" charset="0"/>
              </a:rPr>
              <a:t>TEERTHANKER MAHAVEER UNIVERSITY, MORADABAD</a:t>
            </a:r>
            <a:endParaRPr lang="en-US" b="1" dirty="0">
              <a:latin typeface="Arial" pitchFamily="34" charset="0"/>
              <a:ea typeface="Droid Sans Fallback"/>
              <a:cs typeface="Calibri" pitchFamily="34" charset="0"/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01" y="4854798"/>
            <a:ext cx="1204101" cy="10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81301" y="31811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33CC"/>
                </a:solidFill>
                <a:latin typeface="Calibri" pitchFamily="34" charset="0"/>
                <a:ea typeface="Droid Sans Fallback"/>
                <a:cs typeface="Times New Roman" pitchFamily="18" charset="0"/>
              </a:rPr>
              <a:t>Ali Faiz (TCA2166003)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33CC"/>
                </a:solidFill>
                <a:latin typeface="Calibri" pitchFamily="34" charset="0"/>
                <a:cs typeface="Times New Roman" pitchFamily="18" charset="0"/>
              </a:rPr>
              <a:t>Priyanshu (TCA2166015)</a:t>
            </a:r>
            <a:endParaRPr lang="en-US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733" y="3198719"/>
            <a:ext cx="3740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33CC"/>
                </a:solidFill>
                <a:latin typeface="Calibri" pitchFamily="34" charset="0"/>
                <a:ea typeface="Droid Sans Fallback"/>
                <a:cs typeface="Times New Roman" pitchFamily="18" charset="0"/>
              </a:rPr>
              <a:t>Project Guide: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33CC"/>
                </a:solidFill>
                <a:latin typeface="Calibri" pitchFamily="34" charset="0"/>
                <a:cs typeface="Times New Roman" pitchFamily="18" charset="0"/>
              </a:rPr>
              <a:t>Mr. Dvyanshu Saxena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33CC"/>
                </a:solidFill>
                <a:latin typeface="Calibri" pitchFamily="34" charset="0"/>
                <a:cs typeface="Times New Roman" pitchFamily="18" charset="0"/>
              </a:rPr>
              <a:t>Mr. Ajay Rastogi</a:t>
            </a:r>
            <a:endParaRPr lang="en-US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59" y="1863247"/>
            <a:ext cx="8041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Droid Sans Fallback"/>
                <a:cs typeface="Times New Roman" pitchFamily="18" charset="0"/>
              </a:rPr>
              <a:t>Project (IDS851)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Droid Sans Fallback"/>
                <a:cs typeface="Times New Roman" pitchFamily="18" charset="0"/>
              </a:rPr>
              <a:t>Degree : 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Droid Sans Fallback"/>
                <a:cs typeface="Times New Roman" pitchFamily="18" charset="0"/>
              </a:rPr>
              <a:t>B.Tech (Data Science) Inurture</a:t>
            </a:r>
            <a:endParaRPr lang="en-US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28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586CCB-56B5-607B-FB82-DA417D582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12" y="914400"/>
            <a:ext cx="7877175" cy="52514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10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Data Flow Diagram (DFD)</a:t>
            </a:r>
            <a:endParaRPr lang="en-US" b="1" dirty="0">
              <a:solidFill>
                <a:schemeClr val="bg1"/>
              </a:solidFill>
              <a:latin typeface="Calibri" pitchFamily="34" charset="0"/>
              <a:ea typeface="ＭＳ Ｐゴシック" pitchFamily="-28" charset="-128"/>
            </a:endParaRP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10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6298600"/>
            <a:ext cx="4969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Add more slides, if required to show all DFDs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342991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A92085-1419-6BAF-CB18-FBF0ACD55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588" y="1418105"/>
            <a:ext cx="3500966" cy="52514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11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Flow Chart</a:t>
            </a:r>
            <a:endParaRPr lang="en-US" b="1" dirty="0">
              <a:solidFill>
                <a:schemeClr val="bg1"/>
              </a:solidFill>
              <a:latin typeface="Calibri" pitchFamily="34" charset="0"/>
              <a:ea typeface="ＭＳ Ｐゴシック" pitchFamily="-28" charset="-128"/>
            </a:endParaRP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11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6298600"/>
            <a:ext cx="288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This slide is optional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2F3F6E36-6401-B196-E572-37B585DE1B84}"/>
              </a:ext>
            </a:extLst>
          </p:cNvPr>
          <p:cNvSpPr/>
          <p:nvPr/>
        </p:nvSpPr>
        <p:spPr>
          <a:xfrm>
            <a:off x="3131840" y="1152128"/>
            <a:ext cx="2808311" cy="692696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Performance Prediction Synopsis</a:t>
            </a:r>
          </a:p>
        </p:txBody>
      </p:sp>
    </p:spTree>
    <p:extLst>
      <p:ext uri="{BB962C8B-B14F-4D97-AF65-F5344CB8AC3E}">
        <p14:creationId xmlns:p14="http://schemas.microsoft.com/office/powerpoint/2010/main" val="256092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C7E3A9-8D61-4E51-BE27-4097153C1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12" y="914400"/>
            <a:ext cx="7877175" cy="52514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12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Use Case Diagram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12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6298600"/>
            <a:ext cx="6989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This slide is optional. May add more slide, if the details are available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27371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\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r>
              <a:rPr lang="en-US" sz="2400" b="1" dirty="0"/>
              <a:t>Proactive Student Support: </a:t>
            </a:r>
            <a:r>
              <a:rPr lang="en-US" sz="2400" dirty="0"/>
              <a:t>Enables early identification of at-risk students, facilitating timely interventions and personalized support to improve academic outcomes proactively.</a:t>
            </a:r>
          </a:p>
          <a:p>
            <a:r>
              <a:rPr lang="en-US" sz="2400" b="1" dirty="0"/>
              <a:t>Personalized Feedback Loop: </a:t>
            </a:r>
            <a:r>
              <a:rPr lang="en-US" sz="2400" dirty="0"/>
              <a:t>Incorporates faculty feedback to refine predictions, fostering collaboration and tailoring interventions for individual student needs, enhancing support effectiveness.</a:t>
            </a:r>
          </a:p>
          <a:p>
            <a:r>
              <a:rPr lang="en-US" sz="2400" b="1" dirty="0"/>
              <a:t>Data-Driven Decision Making: </a:t>
            </a:r>
            <a:r>
              <a:rPr lang="en-US" sz="2400" dirty="0"/>
              <a:t>Provides educators with data-driven insights for informed resource allocation, instructional strategies, and academic policies, enhancing intervention effectiveness.</a:t>
            </a:r>
          </a:p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Advantage of The Project</a:t>
            </a:r>
            <a:endParaRPr lang="en-US" b="1" dirty="0">
              <a:solidFill>
                <a:schemeClr val="bg1"/>
              </a:solidFill>
              <a:latin typeface="Calibri" pitchFamily="34" charset="0"/>
              <a:ea typeface="ＭＳ Ｐゴシック" pitchFamily="-28" charset="-128"/>
            </a:endParaRP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6262010"/>
            <a:ext cx="8318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</a:t>
            </a:r>
            <a:r>
              <a:rPr lang="en-US" sz="1600" b="1" i="1" dirty="0">
                <a:solidFill>
                  <a:srgbClr val="FFFF00"/>
                </a:solidFill>
              </a:rPr>
              <a:t> Mention advantage from this project, the audience/ users who will get benefitted</a:t>
            </a:r>
            <a:endParaRPr lang="en-IN" sz="1600" b="1" i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5276" y="6569440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258564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r>
              <a:rPr lang="en-US" sz="2400" b="1" dirty="0"/>
              <a:t>Books &amp; Articles: </a:t>
            </a:r>
            <a:r>
              <a:rPr lang="en-US" sz="2400" dirty="0"/>
              <a:t>Martinez &amp; Phillips' 'Data-Driven Decision Making in Education' explores leveraging data to enhance educational strategies and outcomes.</a:t>
            </a:r>
          </a:p>
          <a:p>
            <a:r>
              <a:rPr lang="en-US" sz="2400" b="1" dirty="0"/>
              <a:t>Websites &amp; Online Resources: </a:t>
            </a:r>
            <a:r>
              <a:rPr lang="en-US" sz="2400" dirty="0"/>
              <a:t>EdTech Magazine offers insights on using predictive analytics to improve student outcomes and educational technology applications.</a:t>
            </a:r>
          </a:p>
          <a:p>
            <a:r>
              <a:rPr lang="en-US" sz="2400" b="1" dirty="0"/>
              <a:t>Research Papers: </a:t>
            </a:r>
            <a:r>
              <a:rPr lang="en-US" sz="2400" dirty="0"/>
              <a:t>Baker &amp; Inventado's research on Educational Data Mining &amp; Learning Analytics provides a deep dive into data techniques.</a:t>
            </a:r>
          </a:p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References, if any</a:t>
            </a:r>
            <a:endParaRPr lang="en-US" b="1" dirty="0">
              <a:solidFill>
                <a:schemeClr val="bg1"/>
              </a:solidFill>
              <a:latin typeface="Calibri" pitchFamily="34" charset="0"/>
              <a:ea typeface="ＭＳ Ｐゴシック" pitchFamily="-28" charset="-128"/>
            </a:endParaRP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258564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C5AA4-81C5-F74D-5295-FED1B05D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7F5C96-6390-3F70-08B2-5C588535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8B424-8A53-1494-9A89-9FE8C10E1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 vert="horz">
            <a:normAutofit/>
          </a:bodyPr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8000" dirty="0"/>
              <a:t>Thanks 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06F7D-F3A1-BA2B-CB2B-D3FE7053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15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>
            <a:extLst>
              <a:ext uri="{FF2B5EF4-FFF2-40B4-BE49-F238E27FC236}">
                <a16:creationId xmlns:a16="http://schemas.microsoft.com/office/drawing/2014/main" id="{D6D74CD2-3194-0EF1-76A7-48784B7E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4" name="Rectangle 8">
            <a:extLst>
              <a:ext uri="{FF2B5EF4-FFF2-40B4-BE49-F238E27FC236}">
                <a16:creationId xmlns:a16="http://schemas.microsoft.com/office/drawing/2014/main" id="{38BB5C99-13B2-602C-814C-D958127A4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>
            <a:extLst>
              <a:ext uri="{FF2B5EF4-FFF2-40B4-BE49-F238E27FC236}">
                <a16:creationId xmlns:a16="http://schemas.microsoft.com/office/drawing/2014/main" id="{A6CA91E4-D154-462B-C825-E37A55B3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A0EA988-2AD7-7B68-59A6-DC41A6153DB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15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EB7B4-513F-46B0-EAED-58FF8B1AC772}"/>
              </a:ext>
            </a:extLst>
          </p:cNvPr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242386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2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2400" b="1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defRPr>
            </a:lvl1pPr>
          </a:lstStyle>
          <a:p>
            <a:r>
              <a:rPr lang="en-US" dirty="0"/>
              <a:t>Team Details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2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6298600"/>
            <a:ext cx="4915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Mention Team Names &amp; their role in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803"/>
              </p:ext>
            </p:extLst>
          </p:nvPr>
        </p:nvGraphicFramePr>
        <p:xfrm>
          <a:off x="386882" y="1372628"/>
          <a:ext cx="8361582" cy="1889657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5877119">
                  <a:extLst>
                    <a:ext uri="{9D8B030D-6E8A-4147-A177-3AD203B41FA5}">
                      <a16:colId xmlns:a16="http://schemas.microsoft.com/office/drawing/2014/main" val="3341467042"/>
                    </a:ext>
                  </a:extLst>
                </a:gridCol>
                <a:gridCol w="2484463">
                  <a:extLst>
                    <a:ext uri="{9D8B030D-6E8A-4147-A177-3AD203B41FA5}">
                      <a16:colId xmlns:a16="http://schemas.microsoft.com/office/drawing/2014/main" val="4186870229"/>
                    </a:ext>
                  </a:extLst>
                </a:gridCol>
              </a:tblGrid>
              <a:tr h="512982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Student Name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Role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6531479"/>
                  </a:ext>
                </a:extLst>
              </a:tr>
              <a:tr h="427413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 Ali Faiz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Developer, Testing etc.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163912"/>
                  </a:ext>
                </a:extLst>
              </a:tr>
              <a:tr h="25095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 Priyanshu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 Developer, Testing etc.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0564458"/>
                  </a:ext>
                </a:extLst>
              </a:tr>
              <a:tr h="25095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4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71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Student Performance Prediction and Alert System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Project Identification: </a:t>
            </a:r>
            <a:r>
              <a:rPr lang="en-US" sz="2400" dirty="0"/>
              <a:t>Clearly state the project's title: 'Student Performance Prediction' for immediate context and project recognition.</a:t>
            </a:r>
          </a:p>
          <a:p>
            <a:r>
              <a:rPr lang="en-US" sz="2400" b="1" dirty="0"/>
              <a:t>Student &amp; Guide Details: </a:t>
            </a:r>
            <a:r>
              <a:rPr lang="en-US" sz="2400" dirty="0"/>
              <a:t>Include student names, roll numbers, and the project guide's name to establish project authorship and supervision.</a:t>
            </a:r>
          </a:p>
          <a:p>
            <a:r>
              <a:rPr lang="en-US" sz="2400" b="1" dirty="0"/>
              <a:t>Institutional Affiliation: </a:t>
            </a:r>
            <a:r>
              <a:rPr lang="en-US" sz="2400" dirty="0"/>
              <a:t>Specify the course, department, and institute to provide academic context and institutional backing for the project.</a:t>
            </a:r>
          </a:p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2400" b="1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defRPr>
            </a:lvl1pPr>
          </a:lstStyle>
          <a:p>
            <a:r>
              <a:rPr lang="en-US" dirty="0"/>
              <a:t>Project Brief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6298600"/>
            <a:ext cx="6188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Mention brief about the project and it’s functions/ modules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180959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84DA-2B9D-505D-0271-954B3A65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E5F68-9F81-5C95-D897-DED36497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CA2D0-A4B8-F468-2EC0-8B599DAE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 Statement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Academic Failure Issues: </a:t>
            </a:r>
            <a:r>
              <a:rPr lang="en-US" sz="2400" dirty="0"/>
              <a:t>Rising failure rates and student dropouts plague educational institutions, hindering overall academic progress and institutional reputation.</a:t>
            </a:r>
          </a:p>
          <a:p>
            <a:r>
              <a:rPr lang="en-US" sz="2400" b="1" dirty="0"/>
              <a:t>Limited Early Intervention: </a:t>
            </a:r>
            <a:r>
              <a:rPr lang="en-US" sz="2400" dirty="0"/>
              <a:t>Absence of proactive systems hinders timely support, causing students to struggle without intervention until it's late.</a:t>
            </a:r>
          </a:p>
          <a:p>
            <a:r>
              <a:rPr lang="en-US" sz="2400" b="1" dirty="0"/>
              <a:t>Manual Tracking Inefficiency: </a:t>
            </a:r>
            <a:r>
              <a:rPr lang="en-US" sz="2400" dirty="0"/>
              <a:t>Manual student performance tracking is labor-intensive, prone to errors, and lacks real-time insights for effective intervention.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F9F69-9A3B-1C1D-14EA-3D14F288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>
            <a:extLst>
              <a:ext uri="{FF2B5EF4-FFF2-40B4-BE49-F238E27FC236}">
                <a16:creationId xmlns:a16="http://schemas.microsoft.com/office/drawing/2014/main" id="{3BC72D99-2F08-6385-3F07-2B3EC3B0D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>
            <a:extLst>
              <a:ext uri="{FF2B5EF4-FFF2-40B4-BE49-F238E27FC236}">
                <a16:creationId xmlns:a16="http://schemas.microsoft.com/office/drawing/2014/main" id="{B9568E46-E1CA-075E-DFEB-33F3482FA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2400" b="1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defRPr>
            </a:lvl1pPr>
          </a:lstStyle>
          <a:p>
            <a:r>
              <a:rPr lang="en-US" dirty="0"/>
              <a:t>Project Brief</a:t>
            </a:r>
          </a:p>
        </p:txBody>
      </p:sp>
      <p:sp>
        <p:nvSpPr>
          <p:cNvPr id="485384" name="Rectangle 8">
            <a:extLst>
              <a:ext uri="{FF2B5EF4-FFF2-40B4-BE49-F238E27FC236}">
                <a16:creationId xmlns:a16="http://schemas.microsoft.com/office/drawing/2014/main" id="{A76F00A9-CB4C-49B0-A286-B2AC69141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>
            <a:extLst>
              <a:ext uri="{FF2B5EF4-FFF2-40B4-BE49-F238E27FC236}">
                <a16:creationId xmlns:a16="http://schemas.microsoft.com/office/drawing/2014/main" id="{0159853E-C331-5386-790D-7B4979AB2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4F73319-9543-4988-1A4D-462FB290B8D2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32FE8-4156-F12B-61DE-EDCFE43D3BC0}"/>
              </a:ext>
            </a:extLst>
          </p:cNvPr>
          <p:cNvSpPr txBox="1"/>
          <p:nvPr/>
        </p:nvSpPr>
        <p:spPr>
          <a:xfrm>
            <a:off x="1547664" y="6298600"/>
            <a:ext cx="6188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Mention brief about the project and it’s functions/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4AD3D-C28A-2063-0EC2-805378DED387}"/>
              </a:ext>
            </a:extLst>
          </p:cNvPr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346832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9EC7-D9A1-AF6B-63A2-21A940554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11EDE-AC59-79B0-ECEE-80E68DF4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5F23A-814B-AAB5-3E19-83EB09DA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Objectives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Performance Prediction: </a:t>
            </a:r>
            <a:r>
              <a:rPr lang="en-US" sz="2400" dirty="0"/>
              <a:t>Employ machine learning to forecast student outcomes based on diverse academic and behavioral data inputs.</a:t>
            </a:r>
          </a:p>
          <a:p>
            <a:r>
              <a:rPr lang="en-US" sz="2400" b="1" dirty="0"/>
              <a:t>Risk Stratification: </a:t>
            </a:r>
            <a:r>
              <a:rPr lang="en-US" sz="2400" dirty="0"/>
              <a:t>Categorize students into distinct risk tiers—high, medium, and low—to prioritize interventions based on predictive analysis.</a:t>
            </a:r>
          </a:p>
          <a:p>
            <a:r>
              <a:rPr lang="en-US" sz="2400" b="1" dirty="0"/>
              <a:t>Feedback Integration: </a:t>
            </a:r>
            <a:r>
              <a:rPr lang="en-US" sz="2400" dirty="0"/>
              <a:t>Incorporate a dashboard for educators to provide and track feedback, refining prediction accuracy and intervention effectiveness.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98AF6-E851-A22D-9EB7-0E4E687B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5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>
            <a:extLst>
              <a:ext uri="{FF2B5EF4-FFF2-40B4-BE49-F238E27FC236}">
                <a16:creationId xmlns:a16="http://schemas.microsoft.com/office/drawing/2014/main" id="{1338904B-E0C2-5400-E9B4-2190C5FA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>
            <a:extLst>
              <a:ext uri="{FF2B5EF4-FFF2-40B4-BE49-F238E27FC236}">
                <a16:creationId xmlns:a16="http://schemas.microsoft.com/office/drawing/2014/main" id="{AD4B9293-9E19-D824-CFA3-D685C7932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2400" b="1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defRPr>
            </a:lvl1pPr>
          </a:lstStyle>
          <a:p>
            <a:r>
              <a:rPr lang="en-US" dirty="0"/>
              <a:t>Project Brief</a:t>
            </a:r>
          </a:p>
        </p:txBody>
      </p:sp>
      <p:sp>
        <p:nvSpPr>
          <p:cNvPr id="485384" name="Rectangle 8">
            <a:extLst>
              <a:ext uri="{FF2B5EF4-FFF2-40B4-BE49-F238E27FC236}">
                <a16:creationId xmlns:a16="http://schemas.microsoft.com/office/drawing/2014/main" id="{1AEC8A0E-8E5D-7EF6-8E0D-7DFF8AEE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pic>
        <p:nvPicPr>
          <p:cNvPr id="485394" name="Picture 18" descr="Teerthanker Mahaveer University">
            <a:extLst>
              <a:ext uri="{FF2B5EF4-FFF2-40B4-BE49-F238E27FC236}">
                <a16:creationId xmlns:a16="http://schemas.microsoft.com/office/drawing/2014/main" id="{4DCAA3DD-ED5C-1DC9-A533-84D00BAE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F936B3F-6C6B-2495-DBE7-77B7DAFBE92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5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A002E-612A-0245-F62F-5BBCB6D51AC8}"/>
              </a:ext>
            </a:extLst>
          </p:cNvPr>
          <p:cNvSpPr txBox="1"/>
          <p:nvPr/>
        </p:nvSpPr>
        <p:spPr>
          <a:xfrm>
            <a:off x="1547664" y="6298600"/>
            <a:ext cx="6188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rgbClr val="FFFF00"/>
                </a:solidFill>
              </a:rPr>
              <a:t>Guidelines: Mention brief about the project and it’s functions/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9FB8A-A04D-A854-BE09-22CEBA80F49D}"/>
              </a:ext>
            </a:extLst>
          </p:cNvPr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398160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Methodologies</a:t>
            </a:r>
          </a:p>
          <a:p>
            <a:r>
              <a:rPr lang="en-US" sz="2400" b="1" dirty="0"/>
              <a:t>Data Collection &amp; Preprocessing: </a:t>
            </a:r>
            <a:r>
              <a:rPr lang="en-US" sz="2400" dirty="0"/>
              <a:t>Gathering diverse academic and behavioral data, cleaning, handling missing values, and feature engineering for ML model readiness.</a:t>
            </a:r>
          </a:p>
          <a:p>
            <a:r>
              <a:rPr lang="en-US" sz="2400" b="1" dirty="0"/>
              <a:t>Model Training &amp; Evaluation: </a:t>
            </a:r>
            <a:r>
              <a:rPr lang="en-US" sz="2400" dirty="0"/>
              <a:t>Employing Random Forest, and Logistic Regression; tuning hyperparameters via cross-validation for optimal predictive performance.</a:t>
            </a:r>
          </a:p>
          <a:p>
            <a:r>
              <a:rPr lang="en-US" sz="2400" b="1" dirty="0"/>
              <a:t>Dashboard &amp; Alert Management: </a:t>
            </a:r>
            <a:r>
              <a:rPr lang="en-US" sz="2400" dirty="0"/>
              <a:t>Creating user-friendly dashboards for visualizing insights, and implementing customizable alerts for timely intervention based on predictions.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6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Methodologies/ Technologies/ Tools to be used</a:t>
            </a:r>
            <a:endParaRPr lang="en-US" b="1" dirty="0">
              <a:solidFill>
                <a:schemeClr val="bg1"/>
              </a:solidFill>
              <a:latin typeface="Calibri" pitchFamily="34" charset="0"/>
              <a:ea typeface="ＭＳ Ｐゴシック" pitchFamily="-28" charset="-128"/>
            </a:endParaRP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6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284379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30B8B-09E2-CE75-55F4-16211B6A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F32227-A1D7-878E-D19F-9EE7F660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48EC-FB57-99A1-CE0E-AF33D9A6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Tools &amp; Technologies</a:t>
            </a:r>
          </a:p>
          <a:p>
            <a:r>
              <a:rPr lang="en-US" sz="2400" b="1" dirty="0"/>
              <a:t>Backend Development: </a:t>
            </a:r>
            <a:r>
              <a:rPr lang="en-US" sz="2400" dirty="0"/>
              <a:t>Python is the core language, with pandas, NumPy, scikit-learn, and sqlalchemy managing data, ML, and database interaction.</a:t>
            </a:r>
          </a:p>
          <a:p>
            <a:r>
              <a:rPr lang="en-US" sz="2400" b="1" dirty="0"/>
              <a:t>Frontend Interface: </a:t>
            </a:r>
            <a:r>
              <a:rPr lang="en-US" sz="2400" dirty="0"/>
              <a:t>Streamlit creates interactive dashboards for educators, offering real-time visualizations and customizable alerts for student performance tracking.</a:t>
            </a:r>
          </a:p>
          <a:p>
            <a:r>
              <a:rPr lang="en-US" sz="2400" b="1" dirty="0"/>
              <a:t>Database Management: </a:t>
            </a:r>
            <a:r>
              <a:rPr lang="en-US" sz="2400" dirty="0"/>
              <a:t>MySQL stores structured student data efficiently, supporting seamless integration with machine learning models for predictive analysis.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3ACE6-1D86-FDE8-0EBF-DB46397F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>
            <a:extLst>
              <a:ext uri="{FF2B5EF4-FFF2-40B4-BE49-F238E27FC236}">
                <a16:creationId xmlns:a16="http://schemas.microsoft.com/office/drawing/2014/main" id="{6A15DD59-8F54-95A1-A531-072B9A48D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>
            <a:extLst>
              <a:ext uri="{FF2B5EF4-FFF2-40B4-BE49-F238E27FC236}">
                <a16:creationId xmlns:a16="http://schemas.microsoft.com/office/drawing/2014/main" id="{943AF943-7F7B-A90B-62E8-73EB24FF0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Methodologies/ Technologies/ Tools to be used</a:t>
            </a:r>
            <a:endParaRPr lang="en-US" b="1" dirty="0">
              <a:solidFill>
                <a:schemeClr val="bg1"/>
              </a:solidFill>
              <a:latin typeface="Calibri" pitchFamily="34" charset="0"/>
              <a:ea typeface="ＭＳ Ｐゴシック" pitchFamily="-28" charset="-128"/>
            </a:endParaRPr>
          </a:p>
        </p:txBody>
      </p:sp>
      <p:sp>
        <p:nvSpPr>
          <p:cNvPr id="485384" name="Rectangle 8">
            <a:extLst>
              <a:ext uri="{FF2B5EF4-FFF2-40B4-BE49-F238E27FC236}">
                <a16:creationId xmlns:a16="http://schemas.microsoft.com/office/drawing/2014/main" id="{9F08B657-6650-0E1E-B74E-C3C0DCA9E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85394" name="Picture 18" descr="Teerthanker Mahaveer University">
            <a:extLst>
              <a:ext uri="{FF2B5EF4-FFF2-40B4-BE49-F238E27FC236}">
                <a16:creationId xmlns:a16="http://schemas.microsoft.com/office/drawing/2014/main" id="{11DDC218-351E-9895-782B-71D24C0E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CF8F129-AAAF-F36C-649A-2FB23B69C06A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7CC5-15DD-41E4-AAF9-21E02BE458AB}"/>
              </a:ext>
            </a:extLst>
          </p:cNvPr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208894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8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Context Diagram (Overall Project)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8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F06B2-EB3B-7F6E-D517-6CBE646D6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1792"/>
          <a:stretch/>
        </p:blipFill>
        <p:spPr>
          <a:xfrm>
            <a:off x="699614" y="1261573"/>
            <a:ext cx="7740914" cy="4552096"/>
          </a:xfrm>
        </p:spPr>
      </p:pic>
    </p:spTree>
    <p:extLst>
      <p:ext uri="{BB962C8B-B14F-4D97-AF65-F5344CB8AC3E}">
        <p14:creationId xmlns:p14="http://schemas.microsoft.com/office/powerpoint/2010/main" val="3429915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DB07A-0E6C-5994-4272-43CF4B7A5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"/>
          <a:stretch/>
        </p:blipFill>
        <p:spPr>
          <a:xfrm>
            <a:off x="2847735" y="958489"/>
            <a:ext cx="3380450" cy="516327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9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0" y="0"/>
            <a:ext cx="6172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itchFamily="34" charset="0"/>
                <a:ea typeface="ＭＳ Ｐゴシック" pitchFamily="-28" charset="-128"/>
              </a:rPr>
              <a:t>Entity Relationship Diagram (ERD)</a:t>
            </a:r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rgbClr val="711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85394" name="Picture 18" descr="Teerthanker Mahaveer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12" y="33879"/>
            <a:ext cx="2952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0" y="6492875"/>
            <a:ext cx="467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FC1071-F2DF-4CA9-AA63-FF97A16BD739}" type="slidenum">
              <a:rPr lang="en-IN" smtClean="0">
                <a:solidFill>
                  <a:schemeClr val="bg1"/>
                </a:solidFill>
              </a:rPr>
              <a:pPr/>
              <a:t>9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75276" y="654766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T011A/ Template  Version 5.0</a:t>
            </a:r>
          </a:p>
        </p:txBody>
      </p:sp>
    </p:spTree>
    <p:extLst>
      <p:ext uri="{BB962C8B-B14F-4D97-AF65-F5344CB8AC3E}">
        <p14:creationId xmlns:p14="http://schemas.microsoft.com/office/powerpoint/2010/main" val="342991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840</Words>
  <Application>Microsoft Office PowerPoint</Application>
  <PresentationFormat>On-screen Show (4:3)</PresentationFormat>
  <Paragraphs>131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Droid Sans Fallback</vt:lpstr>
      <vt:lpstr>Office Theme</vt:lpstr>
      <vt:lpstr>Student Performance Prediction Project Synopsis Presentation  Date: 12/04/2025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\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Jain</dc:creator>
  <cp:lastModifiedBy>Ali Faiz</cp:lastModifiedBy>
  <cp:revision>108</cp:revision>
  <dcterms:created xsi:type="dcterms:W3CDTF">2016-07-30T14:16:51Z</dcterms:created>
  <dcterms:modified xsi:type="dcterms:W3CDTF">2025-04-25T03:46:47Z</dcterms:modified>
</cp:coreProperties>
</file>